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a35d7c37e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a35d7c37e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3a034a17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3a034a17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a3a034a17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a3a034a17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3a034a1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3a034a1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a3a034a172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a3a034a172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a3a034a172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a3a034a172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3a034a17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3a034a17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3a034a17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a3a034a17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a3a034a172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a3a034a172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3a034a17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3a034a17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notes about work we did to try and juice performance from Z3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a35d7c37e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a35d7c37e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a3a034a172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a3a034a17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3a034a17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3a034a17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3a034a17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3a034a17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3a034a172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3a034a17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a3a034a17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a3a034a1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a3a034a172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a3a034a172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a3a034a172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a3a034a17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a3a034a172_4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a3a034a172_4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a3a034a172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a3a034a172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3a034a172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3a034a172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a35d7c37e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a35d7c37e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3a034a172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a3a034a172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a35d7c37e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a35d7c37e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a35d7c37e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a35d7c37e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a35d7c37e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a35d7c37e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Surface Deposition thing is honestly crazy snazzy. Read up on Wikipedia (whoever thought of that interpretation, hats off)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35d7c37e2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35d7c37e2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 bubble appears after text as a meme. Just be aware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a35d7c37e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a35d7c37e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21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gif"/><Relationship Id="rId4" Type="http://schemas.openxmlformats.org/officeDocument/2006/relationships/image" Target="../media/image5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gif"/><Relationship Id="rId4" Type="http://schemas.openxmlformats.org/officeDocument/2006/relationships/image" Target="../media/image18.gif"/><Relationship Id="rId5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31.png"/><Relationship Id="rId11" Type="http://schemas.openxmlformats.org/officeDocument/2006/relationships/image" Target="../media/image45.png"/><Relationship Id="rId10" Type="http://schemas.openxmlformats.org/officeDocument/2006/relationships/image" Target="../media/image33.png"/><Relationship Id="rId12" Type="http://schemas.openxmlformats.org/officeDocument/2006/relationships/image" Target="../media/image39.png"/><Relationship Id="rId9" Type="http://schemas.openxmlformats.org/officeDocument/2006/relationships/image" Target="../media/image36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7" Type="http://schemas.openxmlformats.org/officeDocument/2006/relationships/image" Target="../media/image42.png"/><Relationship Id="rId8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Relationship Id="rId5" Type="http://schemas.openxmlformats.org/officeDocument/2006/relationships/image" Target="../media/image43.png"/><Relationship Id="rId6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en.wikipedia.org/wiki/Ising_model" TargetMode="External"/><Relationship Id="rId4" Type="http://schemas.openxmlformats.org/officeDocument/2006/relationships/hyperlink" Target="https://www.sciencedirect.com/science/article/abs/pii/S0082078489800645" TargetMode="External"/><Relationship Id="rId5" Type="http://schemas.openxmlformats.org/officeDocument/2006/relationships/hyperlink" Target="https://www.researchgate.net/publication/7525971_Cellular_automaton_model_for_the_simulation_of_laser_dynamics" TargetMode="External"/><Relationship Id="rId6" Type="http://schemas.openxmlformats.org/officeDocument/2006/relationships/hyperlink" Target="https://udel.edu/~mm/traffic/ca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9725" y="223725"/>
            <a:ext cx="8520600" cy="124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Life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59725" y="1521327"/>
            <a:ext cx="8520600" cy="6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Shang &amp; Tenzin Low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062" y="2185825"/>
            <a:ext cx="2415877" cy="241587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1909275" y="4743300"/>
            <a:ext cx="522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^</a:t>
            </a:r>
            <a:r>
              <a:rPr lang="en"/>
              <a:t>https://hackaday.com/wp-content/uploads/2020/04/glider.png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GOLZ3</a:t>
            </a:r>
            <a:endParaRPr/>
          </a:p>
        </p:txBody>
      </p:sp>
      <p:sp>
        <p:nvSpPr>
          <p:cNvPr id="126" name="Google Shape;12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Solver-aided (Z3) tool for answering questions about Conway’s Game of Life (GOL).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Features: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Multi-timestep Predecessor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Generalized pattern 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of Life Rule Synthesis*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*More of a proof of concept than anything xd</a:t>
            </a:r>
            <a:endParaRPr/>
          </a:p>
        </p:txBody>
      </p:sp>
      <p:pic>
        <p:nvPicPr>
          <p:cNvPr id="127" name="Google Shape;1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875" y="2112100"/>
            <a:ext cx="3568749" cy="26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 txBox="1"/>
          <p:nvPr>
            <p:ph idx="2" type="body"/>
          </p:nvPr>
        </p:nvSpPr>
        <p:spPr>
          <a:xfrm>
            <a:off x="4931325" y="1667000"/>
            <a:ext cx="3837000" cy="312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find a state that evolves to this one?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couldn’t! (Our attention span was too short)</a:t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19334" l="1739" r="55945" t="13038"/>
          <a:stretch/>
        </p:blipFill>
        <p:spPr>
          <a:xfrm>
            <a:off x="518759" y="1435575"/>
            <a:ext cx="342691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/>
        </p:nvSpPr>
        <p:spPr>
          <a:xfrm>
            <a:off x="163425" y="269650"/>
            <a:ext cx="4408500" cy="8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</a:rPr>
              <a:t>Predecessor Search</a:t>
            </a:r>
            <a:endParaRPr sz="3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Smiley</a:t>
            </a:r>
            <a:endParaRPr/>
          </a:p>
        </p:txBody>
      </p:sp>
      <p:sp>
        <p:nvSpPr>
          <p:cNvPr id="140" name="Google Shape;140;p24"/>
          <p:cNvSpPr txBox="1"/>
          <p:nvPr>
            <p:ph idx="1" type="body"/>
          </p:nvPr>
        </p:nvSpPr>
        <p:spPr>
          <a:xfrm>
            <a:off x="311700" y="1152475"/>
            <a:ext cx="2188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Instead we used attention span to build a tool to do it for us.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000"/>
              <a:t>Step 1: Setup the query</a:t>
            </a:r>
            <a:endParaRPr sz="3000"/>
          </a:p>
        </p:txBody>
      </p:sp>
      <p:pic>
        <p:nvPicPr>
          <p:cNvPr id="141" name="Google Shape;14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650" y="1113100"/>
            <a:ext cx="5939725" cy="37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175" y="3647075"/>
            <a:ext cx="2252975" cy="140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Predecessor Search</a:t>
            </a:r>
            <a:endParaRPr/>
          </a:p>
        </p:txBody>
      </p:sp>
      <p:sp>
        <p:nvSpPr>
          <p:cNvPr id="148" name="Google Shape;148;p25"/>
          <p:cNvSpPr txBox="1"/>
          <p:nvPr>
            <p:ph idx="1" type="body"/>
          </p:nvPr>
        </p:nvSpPr>
        <p:spPr>
          <a:xfrm>
            <a:off x="311700" y="1152475"/>
            <a:ext cx="38394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000"/>
              <a:t>Step 2: Profit.</a:t>
            </a:r>
            <a:endParaRPr sz="3000"/>
          </a:p>
        </p:txBody>
      </p:sp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6225" y="106225"/>
            <a:ext cx="46500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Searching for spaceships</a:t>
            </a:r>
            <a:endParaRPr/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6150" y="1066925"/>
            <a:ext cx="3224903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3453" y="1066925"/>
            <a:ext cx="3224903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700" y="236600"/>
            <a:ext cx="3152425" cy="316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States without Predecessors</a:t>
            </a:r>
            <a:endParaRPr/>
          </a:p>
        </p:txBody>
      </p:sp>
      <p:sp>
        <p:nvSpPr>
          <p:cNvPr id="163" name="Google Shape;163;p27"/>
          <p:cNvSpPr txBox="1"/>
          <p:nvPr>
            <p:ph idx="1" type="body"/>
          </p:nvPr>
        </p:nvSpPr>
        <p:spPr>
          <a:xfrm>
            <a:off x="382850" y="1233775"/>
            <a:ext cx="4679400" cy="356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Do they exist?</a:t>
            </a:r>
            <a:endParaRPr sz="2300"/>
          </a:p>
          <a:p>
            <a:pPr indent="-374650" lvl="0" marL="457200" rtl="0" algn="l">
              <a:spcBef>
                <a:spcPts val="120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Any randomly selected patterns is highly likely to have predecessor!</a:t>
            </a:r>
            <a:endParaRPr sz="2300"/>
          </a:p>
        </p:txBody>
      </p:sp>
      <p:pic>
        <p:nvPicPr>
          <p:cNvPr id="164" name="Google Shape;16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69150" y="3578017"/>
            <a:ext cx="1210525" cy="12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6423" y="3486600"/>
            <a:ext cx="2715526" cy="170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we find any?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No… further work needed to scale larger than 3x3.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Sped up exhaustive search over post states using incremental solving.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Verified known Garden of Eden as well.</a:t>
            </a:r>
            <a:endParaRPr/>
          </a:p>
        </p:txBody>
      </p:sp>
      <p:pic>
        <p:nvPicPr>
          <p:cNvPr id="172" name="Google Shape;1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650" y="2765450"/>
            <a:ext cx="1900700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8"/>
          <p:cNvSpPr txBox="1"/>
          <p:nvPr/>
        </p:nvSpPr>
        <p:spPr>
          <a:xfrm>
            <a:off x="2884500" y="4681800"/>
            <a:ext cx="337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https://upload.wikimedia.org/wikipedia/commons/9/9e/Garden_of_Eden_4.png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Synthesis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Given a pre and post state, predict rule that relates them.</a:t>
            </a:r>
            <a:endParaRPr/>
          </a:p>
        </p:txBody>
      </p:sp>
      <p:pic>
        <p:nvPicPr>
          <p:cNvPr id="180" name="Google Shape;18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2625" y="1904801"/>
            <a:ext cx="2965350" cy="29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1330" y="1904800"/>
            <a:ext cx="2935392" cy="29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29"/>
          <p:cNvCxnSpPr/>
          <p:nvPr/>
        </p:nvCxnSpPr>
        <p:spPr>
          <a:xfrm>
            <a:off x="5822825" y="5316025"/>
            <a:ext cx="1035300" cy="103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3" name="Google Shape;183;p29"/>
          <p:cNvCxnSpPr>
            <a:stCxn id="180" idx="3"/>
            <a:endCxn id="181" idx="1"/>
          </p:cNvCxnSpPr>
          <p:nvPr/>
        </p:nvCxnSpPr>
        <p:spPr>
          <a:xfrm>
            <a:off x="3827975" y="3376250"/>
            <a:ext cx="17535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29"/>
          <p:cNvSpPr txBox="1"/>
          <p:nvPr/>
        </p:nvSpPr>
        <p:spPr>
          <a:xfrm>
            <a:off x="4281925" y="2210025"/>
            <a:ext cx="73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</a:rPr>
              <a:t>?</a:t>
            </a:r>
            <a:endParaRPr sz="6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Synthesis Continued</a:t>
            </a:r>
            <a:endParaRPr/>
          </a:p>
        </p:txBody>
      </p:sp>
      <p:sp>
        <p:nvSpPr>
          <p:cNvPr id="190" name="Google Shape;190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User provides Sketch </a:t>
            </a:r>
            <a:r>
              <a:rPr lang="en" sz="2400">
                <a:solidFill>
                  <a:schemeClr val="dk1"/>
                </a:solidFill>
              </a:rPr>
              <a:t>with symbolic holes (vars)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Solver tries to find satisfying assignment such that concrete state works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9775" y="2571750"/>
            <a:ext cx="5732600" cy="129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475" y="3940225"/>
            <a:ext cx="7369250" cy="82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3425" y="985900"/>
            <a:ext cx="6135725" cy="364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31"/>
          <p:cNvSpPr txBox="1"/>
          <p:nvPr>
            <p:ph type="title"/>
          </p:nvPr>
        </p:nvSpPr>
        <p:spPr>
          <a:xfrm>
            <a:off x="490250" y="450150"/>
            <a:ext cx="3840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Addendum: Performance Juicing</a:t>
            </a:r>
            <a:endParaRPr/>
          </a:p>
        </p:txBody>
      </p:sp>
      <p:sp>
        <p:nvSpPr>
          <p:cNvPr id="199" name="Google Shape;199;p31"/>
          <p:cNvSpPr txBox="1"/>
          <p:nvPr/>
        </p:nvSpPr>
        <p:spPr>
          <a:xfrm>
            <a:off x="6373475" y="1169000"/>
            <a:ext cx="1128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Z3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273825" y="1350825"/>
            <a:ext cx="4895700" cy="25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Huh? What’s Life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9525" y="550725"/>
            <a:ext cx="3669674" cy="299210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5758300" y="36628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^</a:t>
            </a:r>
            <a:r>
              <a:rPr lang="en"/>
              <a:t>https://www.istockphoto.com/photo/senior-man-shrugging-shoulders-gm91520053-8977854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Trying Different Representations</a:t>
            </a:r>
            <a:endParaRPr/>
          </a:p>
        </p:txBody>
      </p:sp>
      <p:sp>
        <p:nvSpPr>
          <p:cNvPr id="205" name="Google Shape;20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Integers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Bools</a:t>
            </a:r>
            <a:endParaRPr sz="23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Pseudoboolean cardinality constraints</a:t>
            </a:r>
            <a:endParaRPr sz="1900"/>
          </a:p>
          <a:p>
            <a:pPr indent="-349250" lvl="2" marL="1371600" rtl="0" algn="l">
              <a:spcBef>
                <a:spcPts val="0"/>
              </a:spcBef>
              <a:spcAft>
                <a:spcPts val="0"/>
              </a:spcAft>
              <a:buSzPts val="1900"/>
              <a:buChar char="■"/>
            </a:pPr>
            <a:r>
              <a:rPr lang="en" sz="1900"/>
              <a:t>Weirdly Slow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Manually encoded boolean cardinality constraints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Python overhead :(</a:t>
            </a:r>
            <a:endParaRPr sz="19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en" sz="2300"/>
              <a:t>Conclusion: integers fastest overall</a:t>
            </a:r>
            <a:endParaRPr sz="23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349" y="536300"/>
            <a:ext cx="3615300" cy="39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425" y="1655675"/>
            <a:ext cx="2125250" cy="213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2875" y="1489800"/>
            <a:ext cx="2078124" cy="24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" type="body"/>
          </p:nvPr>
        </p:nvSpPr>
        <p:spPr>
          <a:xfrm>
            <a:off x="311700" y="1652550"/>
            <a:ext cx="8520600" cy="18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3600"/>
              <a:t>Once problem has been encoded, it’s actually relatively easy to develop new questions to ask</a:t>
            </a:r>
            <a:endParaRPr b="1" sz="3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5"/>
          <p:cNvSpPr txBox="1"/>
          <p:nvPr>
            <p:ph type="title"/>
          </p:nvPr>
        </p:nvSpPr>
        <p:spPr>
          <a:xfrm>
            <a:off x="265500" y="1965050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Pattern Searching</a:t>
            </a:r>
            <a:endParaRPr/>
          </a:p>
        </p:txBody>
      </p:sp>
      <p:sp>
        <p:nvSpPr>
          <p:cNvPr id="223" name="Google Shape;223;p3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Can we find a pattern that does x?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Garden of Eden Search</a:t>
            </a:r>
            <a:endParaRPr/>
          </a:p>
        </p:txBody>
      </p:sp>
      <p:pic>
        <p:nvPicPr>
          <p:cNvPr id="229" name="Google Shape;22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8400" y="841796"/>
            <a:ext cx="6928926" cy="362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6"/>
          <p:cNvSpPr txBox="1"/>
          <p:nvPr/>
        </p:nvSpPr>
        <p:spPr>
          <a:xfrm>
            <a:off x="3001150" y="4462175"/>
            <a:ext cx="4063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https://media.swncdn.com/via/9367-flickr-faunggs-photos.jpg</a:t>
            </a:r>
            <a:endParaRPr sz="900"/>
          </a:p>
        </p:txBody>
      </p:sp>
      <p:sp>
        <p:nvSpPr>
          <p:cNvPr id="231" name="Google Shape;231;p36"/>
          <p:cNvSpPr txBox="1"/>
          <p:nvPr/>
        </p:nvSpPr>
        <p:spPr>
          <a:xfrm>
            <a:off x="2199850" y="4703500"/>
            <a:ext cx="496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Garden of Eden was </a:t>
            </a:r>
            <a:r>
              <a:rPr lang="en">
                <a:solidFill>
                  <a:schemeClr val="dk2"/>
                </a:solidFill>
              </a:rPr>
              <a:t>created</a:t>
            </a:r>
            <a:r>
              <a:rPr lang="en">
                <a:solidFill>
                  <a:schemeClr val="dk2"/>
                </a:solidFill>
              </a:rPr>
              <a:t> out of nowhere.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there any?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1152475"/>
            <a:ext cx="8520600" cy="25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 there states without a predecessor?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Yes! Called “Gardens of Eden”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1971 R. Banks finds a Conway Garden of Eden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find them?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YES. Just submit query with fixed post state, query for pre-state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UNSAT, then post-state is GoE!</a:t>
            </a:r>
            <a:endParaRPr/>
          </a:p>
        </p:txBody>
      </p:sp>
      <p:pic>
        <p:nvPicPr>
          <p:cNvPr id="238" name="Google Shape;2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375" y="2695275"/>
            <a:ext cx="238125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6950" y="2749050"/>
            <a:ext cx="2049800" cy="20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7"/>
          <p:cNvSpPr txBox="1"/>
          <p:nvPr/>
        </p:nvSpPr>
        <p:spPr>
          <a:xfrm>
            <a:off x="4157500" y="4696250"/>
            <a:ext cx="3994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https://cdn3.iconfinder.com/data/icons/activity-emoji/50/Gardening-512.png</a:t>
            </a:r>
            <a:endParaRPr sz="900"/>
          </a:p>
        </p:txBody>
      </p:sp>
      <p:sp>
        <p:nvSpPr>
          <p:cNvPr id="241" name="Google Shape;241;p37"/>
          <p:cNvSpPr txBox="1"/>
          <p:nvPr/>
        </p:nvSpPr>
        <p:spPr>
          <a:xfrm>
            <a:off x="7481450" y="2818550"/>
            <a:ext cx="1036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dk2"/>
                </a:solidFill>
              </a:rPr>
              <a:t>?</a:t>
            </a:r>
            <a:endParaRPr sz="96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Aside on Garden of Eden Search Optimization</a:t>
            </a:r>
            <a:endParaRPr/>
          </a:p>
        </p:txBody>
      </p:sp>
      <p:sp>
        <p:nvSpPr>
          <p:cNvPr id="247" name="Google Shape;247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Z3’s push/pop feature to enable Z3 incremental search accelerated performance!</a:t>
            </a:r>
            <a:endParaRPr/>
          </a:p>
        </p:txBody>
      </p:sp>
      <p:pic>
        <p:nvPicPr>
          <p:cNvPr id="248" name="Google Shape;24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4197" y="1854678"/>
            <a:ext cx="4097375" cy="315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Okay, but are those even problems?</a:t>
            </a:r>
            <a:endParaRPr/>
          </a:p>
        </p:txBody>
      </p:sp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172350" y="1165150"/>
            <a:ext cx="3790800" cy="3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YES!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Predecessor of any state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States with no Predecessors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(Gardens of Eden)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Rule Synthesis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Given a pre and a post state, give rule that explains transition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periodic patterns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Find patterns that move themselves</a:t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4775" y="1784212"/>
            <a:ext cx="4379152" cy="246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3375" y="1839763"/>
            <a:ext cx="1353325" cy="135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 rot="-5400000">
            <a:off x="7152000" y="2921200"/>
            <a:ext cx="34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https://t4.ftcdn.net/jpg/01/36/70/67/360_F_136706734_KWhNBhLvY5XTlZVocpxFQK1FfKNOYbMj.jpg</a:t>
            </a:r>
            <a:endParaRPr sz="700"/>
          </a:p>
        </p:txBody>
      </p:sp>
      <p:sp>
        <p:nvSpPr>
          <p:cNvPr id="258" name="Google Shape;258;p39"/>
          <p:cNvSpPr txBox="1"/>
          <p:nvPr/>
        </p:nvSpPr>
        <p:spPr>
          <a:xfrm>
            <a:off x="5357700" y="3750775"/>
            <a:ext cx="194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Is this an SMT?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9" name="Google Shape;259;p39"/>
          <p:cNvSpPr txBox="1"/>
          <p:nvPr/>
        </p:nvSpPr>
        <p:spPr>
          <a:xfrm>
            <a:off x="4248150" y="4371800"/>
            <a:ext cx="416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https://cdn.vox-cdn.com/thumbor/8rF2keXrhL8sYlEbVbtaJpIC4qs=/0x10:500x291/1600x900/cdn.vox-cdn.com/uploads/chorus_image/image/59741997/n4scgse21iuz.0.jpg</a:t>
            </a:r>
            <a:endParaRPr sz="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025" y="297793"/>
            <a:ext cx="1677870" cy="1673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775" y="297803"/>
            <a:ext cx="1677871" cy="167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5525" y="295649"/>
            <a:ext cx="1677872" cy="1677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2277" y="297802"/>
            <a:ext cx="1673589" cy="16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44736" y="297801"/>
            <a:ext cx="1673589" cy="1673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1438" y="2571754"/>
            <a:ext cx="1677876" cy="1682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018186" y="2571754"/>
            <a:ext cx="1677876" cy="1686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64936" y="2571754"/>
            <a:ext cx="1686485" cy="1686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520291" y="2571755"/>
            <a:ext cx="1673599" cy="167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262765" y="2587649"/>
            <a:ext cx="1654721" cy="1654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41"/>
          <p:cNvPicPr preferRelativeResize="0"/>
          <p:nvPr/>
        </p:nvPicPr>
        <p:blipFill>
          <a:blip r:embed="rId3">
            <a:alphaModFix amt="11000"/>
          </a:blip>
          <a:stretch>
            <a:fillRect/>
          </a:stretch>
        </p:blipFill>
        <p:spPr>
          <a:xfrm>
            <a:off x="766975" y="1198850"/>
            <a:ext cx="1773852" cy="17738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9" name="Google Shape;279;p41"/>
          <p:cNvPicPr preferRelativeResize="0"/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>
            <a:off x="2712308" y="1198850"/>
            <a:ext cx="1773852" cy="177386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0" name="Google Shape;280;p41"/>
          <p:cNvPicPr preferRelativeResize="0"/>
          <p:nvPr/>
        </p:nvPicPr>
        <p:blipFill>
          <a:blip r:embed="rId5">
            <a:alphaModFix amt="71000"/>
          </a:blip>
          <a:stretch>
            <a:fillRect/>
          </a:stretch>
        </p:blipFill>
        <p:spPr>
          <a:xfrm>
            <a:off x="4657628" y="1196563"/>
            <a:ext cx="1773852" cy="1778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1" name="Google Shape;28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02949" y="1198863"/>
            <a:ext cx="1773851" cy="177386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What’s a Life?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471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Conway’s Game of Life</a:t>
            </a:r>
            <a:endParaRPr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en" sz="2700"/>
              <a:t>Cellular Automata:</a:t>
            </a:r>
            <a:endParaRPr sz="27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Simple Rules</a:t>
            </a:r>
            <a:endParaRPr sz="2300"/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" sz="2300"/>
              <a:t>Discrete state</a:t>
            </a:r>
            <a:endParaRPr sz="2300"/>
          </a:p>
          <a:p>
            <a:pPr indent="-374650" lvl="2" marL="1371600" rtl="0" algn="l">
              <a:spcBef>
                <a:spcPts val="0"/>
              </a:spcBef>
              <a:spcAft>
                <a:spcPts val="0"/>
              </a:spcAft>
              <a:buSzPts val="2300"/>
              <a:buChar char="■"/>
            </a:pPr>
            <a:r>
              <a:rPr lang="en" sz="2300"/>
              <a:t>Finite dimensions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en" sz="2300"/>
              <a:t>… but Complex Behaviors!</a:t>
            </a:r>
            <a:endParaRPr sz="23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25" y="1258175"/>
            <a:ext cx="3371850" cy="3371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421075" y="4630025"/>
            <a:ext cx="337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^</a:t>
            </a:r>
            <a:r>
              <a:rPr lang="en"/>
              <a:t>https://conwaylife.com/wiki/Big_glider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4378825" y="1534800"/>
            <a:ext cx="44613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Okay, but why do these matter?</a:t>
            </a:r>
            <a:endParaRPr sz="4200"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88700">
            <a:off x="63975" y="931225"/>
            <a:ext cx="3669674" cy="2992104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459575" y="41600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^https://www.istockphoto.com/photo/senior-man-shrugging-shoulders-gm91520053-8977854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265500" y="1114825"/>
            <a:ext cx="4045200" cy="240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Cellular Automata Are Valuable</a:t>
            </a:r>
            <a:endParaRPr/>
          </a:p>
        </p:txBody>
      </p:sp>
      <p:sp>
        <p:nvSpPr>
          <p:cNvPr id="85" name="Google Shape;85;p17"/>
          <p:cNvSpPr txBox="1"/>
          <p:nvPr>
            <p:ph idx="2" type="body"/>
          </p:nvPr>
        </p:nvSpPr>
        <p:spPr>
          <a:xfrm>
            <a:off x="4939500" y="962825"/>
            <a:ext cx="3837000" cy="34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Cellular Automata can model many </a:t>
            </a:r>
            <a:r>
              <a:rPr lang="en"/>
              <a:t>things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Magnetism by simulating atomic spins: </a:t>
            </a:r>
            <a:r>
              <a:rPr lang="en" u="sng">
                <a:solidFill>
                  <a:schemeClr val="hlink"/>
                </a:solidFill>
                <a:hlinkClick r:id="rId3"/>
              </a:rPr>
              <a:t>Ising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Turbulent combustion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Simulating Laser Behaviors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Simulating Traffic Flow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360600" y="10791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Von Neumann’s Universal Constructor *predicted DNA!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Proposed cellular automaton that could self-replicate and evolve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Blueprint for machine stored on tape (sim. to DNA)</a:t>
            </a:r>
            <a:endParaRPr/>
          </a:p>
        </p:txBody>
      </p:sp>
      <p:sp>
        <p:nvSpPr>
          <p:cNvPr id="91" name="Google Shape;91;p18"/>
          <p:cNvSpPr txBox="1"/>
          <p:nvPr>
            <p:ph type="title"/>
          </p:nvPr>
        </p:nvSpPr>
        <p:spPr>
          <a:xfrm>
            <a:off x="152400" y="1139700"/>
            <a:ext cx="4045200" cy="9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 Fact!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1114" y="901713"/>
            <a:ext cx="2560336" cy="33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5227988" y="4459450"/>
            <a:ext cx="318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https://en.wikipedia.org/wiki/John_von_Neumann#/media/File:JohnvonNeumann-LosAlamos.gif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288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Rule 184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652075" y="579550"/>
            <a:ext cx="5271000" cy="4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Cellular automata for 1-D array of cells (each in state 0 or 1)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Transition for each cell only determined by 2 neighbors + self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8 Rows in a lookup table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interpretations!!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Traffic Flow =&gt; Critical density beyond which traffic slows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Surface Deposition =&gt; Interpret cells as describing angle of surface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Ballistic Annihilation =&gt;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There’s a beauty here to how latent interpretations live in just 1’s and 0’s with a 8-row transition rule.</a:t>
            </a:r>
            <a:endParaRPr/>
          </a:p>
        </p:txBody>
      </p:sp>
      <p:sp>
        <p:nvSpPr>
          <p:cNvPr id="100" name="Google Shape;100;p19"/>
          <p:cNvSpPr txBox="1"/>
          <p:nvPr/>
        </p:nvSpPr>
        <p:spPr>
          <a:xfrm>
            <a:off x="3983100" y="4618150"/>
            <a:ext cx="48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Wikipedia’s great!: </a:t>
            </a:r>
            <a:r>
              <a:rPr lang="en"/>
              <a:t>https://en.wikipedia.org/wiki/Rule_184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900" y="960988"/>
            <a:ext cx="2857500" cy="408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074" y="1466775"/>
            <a:ext cx="4458626" cy="3272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/>
          <p:nvPr/>
        </p:nvSpPr>
        <p:spPr>
          <a:xfrm>
            <a:off x="2855325" y="1047725"/>
            <a:ext cx="6288624" cy="2927340"/>
          </a:xfrm>
          <a:prstGeom prst="cloud">
            <a:avLst/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20"/>
          <p:cNvSpPr txBox="1"/>
          <p:nvPr>
            <p:ph type="title"/>
          </p:nvPr>
        </p:nvSpPr>
        <p:spPr>
          <a:xfrm>
            <a:off x="4040626" y="1506850"/>
            <a:ext cx="3960300" cy="18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Okay, so Cellular Automata are neat…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how do I make a Conway’s Game of Life state that evolves into a smiley face…?</a:t>
            </a:r>
            <a:endParaRPr sz="2400"/>
          </a:p>
        </p:txBody>
      </p:sp>
      <p:sp>
        <p:nvSpPr>
          <p:cNvPr id="109" name="Google Shape;109;p20"/>
          <p:cNvSpPr txBox="1"/>
          <p:nvPr/>
        </p:nvSpPr>
        <p:spPr>
          <a:xfrm>
            <a:off x="431800" y="4739400"/>
            <a:ext cx="549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^</a:t>
            </a:r>
            <a:r>
              <a:rPr lang="en" sz="900"/>
              <a:t>https://www.shutterstock.com/shutterstock/photos/1244323459/display_1500/stock-photo-doubts-and-people-concept-indian-man-thinking-and-looking-up-over-grey-background-1244323459.jpg</a:t>
            </a:r>
            <a:endParaRPr sz="900"/>
          </a:p>
        </p:txBody>
      </p:sp>
      <p:sp>
        <p:nvSpPr>
          <p:cNvPr id="110" name="Google Shape;110;p20"/>
          <p:cNvSpPr txBox="1"/>
          <p:nvPr/>
        </p:nvSpPr>
        <p:spPr>
          <a:xfrm>
            <a:off x="495300" y="304800"/>
            <a:ext cx="8051700" cy="7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Okay, So I know what you’re thinking…</a:t>
            </a:r>
            <a:endParaRPr sz="30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286500" y="637050"/>
            <a:ext cx="2774100" cy="8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Enter SMT</a:t>
            </a:r>
            <a:endParaRPr/>
          </a:p>
        </p:txBody>
      </p:sp>
      <p:sp>
        <p:nvSpPr>
          <p:cNvPr id="116" name="Google Shape;116;p21"/>
          <p:cNvSpPr txBox="1"/>
          <p:nvPr/>
        </p:nvSpPr>
        <p:spPr>
          <a:xfrm rot="-261">
            <a:off x="341250" y="1363139"/>
            <a:ext cx="3951300" cy="32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These systems are mathematically defined!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Finite states + pure transition function ⇒ Prime SMT use case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117" name="Google Shape;117;p21"/>
          <p:cNvSpPr txBox="1"/>
          <p:nvPr/>
        </p:nvSpPr>
        <p:spPr>
          <a:xfrm rot="-5400000">
            <a:off x="7128750" y="2286000"/>
            <a:ext cx="356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https://www.shutterstock.com/image-photo/businessman-grimaces-he-raises-sword-600w-50520973.jpg</a:t>
            </a:r>
            <a:endParaRPr sz="900"/>
          </a:p>
        </p:txBody>
      </p:sp>
      <p:grpSp>
        <p:nvGrpSpPr>
          <p:cNvPr id="118" name="Google Shape;118;p21"/>
          <p:cNvGrpSpPr/>
          <p:nvPr/>
        </p:nvGrpSpPr>
        <p:grpSpPr>
          <a:xfrm>
            <a:off x="5511801" y="154000"/>
            <a:ext cx="3119700" cy="4835499"/>
            <a:chOff x="5511801" y="154000"/>
            <a:chExt cx="3119700" cy="4835499"/>
          </a:xfrm>
        </p:grpSpPr>
        <p:pic>
          <p:nvPicPr>
            <p:cNvPr id="119" name="Google Shape;119;p2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511801" y="154000"/>
              <a:ext cx="3119700" cy="4835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0" name="Google Shape;120;p21"/>
            <p:cNvSpPr txBox="1"/>
            <p:nvPr/>
          </p:nvSpPr>
          <p:spPr>
            <a:xfrm>
              <a:off x="6331050" y="990750"/>
              <a:ext cx="11619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600">
                  <a:solidFill>
                    <a:srgbClr val="FF0000"/>
                  </a:solidFill>
                </a:rPr>
                <a:t>Z3</a:t>
              </a:r>
              <a:endParaRPr sz="360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